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85" r:id="rId3"/>
    <p:sldId id="284" r:id="rId4"/>
    <p:sldId id="263" r:id="rId5"/>
    <p:sldId id="272" r:id="rId6"/>
    <p:sldId id="273" r:id="rId7"/>
    <p:sldId id="286" r:id="rId8"/>
    <p:sldId id="278" r:id="rId9"/>
    <p:sldId id="279" r:id="rId10"/>
    <p:sldId id="280" r:id="rId11"/>
    <p:sldId id="288" r:id="rId12"/>
    <p:sldId id="293" r:id="rId13"/>
    <p:sldId id="295" r:id="rId14"/>
    <p:sldId id="294" r:id="rId15"/>
    <p:sldId id="297" r:id="rId16"/>
    <p:sldId id="296" r:id="rId17"/>
    <p:sldId id="289" r:id="rId18"/>
    <p:sldId id="257" r:id="rId19"/>
    <p:sldId id="258" r:id="rId20"/>
    <p:sldId id="259" r:id="rId21"/>
    <p:sldId id="260" r:id="rId22"/>
    <p:sldId id="261" r:id="rId23"/>
    <p:sldId id="262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62" autoAdjust="0"/>
    <p:restoredTop sz="99587" autoAdjust="0"/>
  </p:normalViewPr>
  <p:slideViewPr>
    <p:cSldViewPr snapToGrid="0" snapToObjects="1">
      <p:cViewPr varScale="1">
        <p:scale>
          <a:sx n="79" d="100"/>
          <a:sy n="79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BFB9E-BBB2-D444-866D-0A7F52FB458D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4FC6E-B5B6-A245-9223-07253D0787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30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AF5E8A-E47A-4F9D-A8E3-CB92581B6BF9}" type="slidenum">
              <a:rPr lang="it-IT" altLang="it-IT" sz="1200" smtClean="0"/>
              <a:pPr eaLnBrk="1" hangingPunct="1"/>
              <a:t>8</a:t>
            </a:fld>
            <a:endParaRPr lang="it-IT" altLang="it-IT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4E5695-B6AA-4AE1-9370-65B16F2BC82B}" type="slidenum">
              <a:rPr lang="it-IT" altLang="it-IT" sz="1200" smtClean="0"/>
              <a:pPr eaLnBrk="1" hangingPunct="1"/>
              <a:t>9</a:t>
            </a:fld>
            <a:endParaRPr lang="it-IT" altLang="it-IT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31EFFB-35A2-4FE1-957D-19262F886357}" type="slidenum">
              <a:rPr lang="it-IT" altLang="it-IT" sz="1200" smtClean="0"/>
              <a:pPr eaLnBrk="1" hangingPunct="1"/>
              <a:t>11</a:t>
            </a:fld>
            <a:endParaRPr lang="it-IT" altLang="it-IT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3CE491-EDA8-914F-AFE9-2C65F6284A5A}" type="slidenum">
              <a:rPr lang="it-IT"/>
              <a:pPr>
                <a:defRPr/>
              </a:pPr>
              <a:t>13</a:t>
            </a:fld>
            <a:endParaRPr lang="it-IT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CF9D32-337E-144D-8F3D-694D04646736}" type="slidenum">
              <a:rPr lang="it-IT"/>
              <a:pPr>
                <a:defRPr/>
              </a:pPr>
              <a:t>14</a:t>
            </a:fld>
            <a:endParaRPr lang="it-IT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3874B8-1A2C-AF45-896D-EE5443160529}" type="slidenum">
              <a:rPr lang="it-IT"/>
              <a:pPr>
                <a:defRPr/>
              </a:pPr>
              <a:t>15</a:t>
            </a:fld>
            <a:endParaRPr lang="it-IT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A0160D-DC3F-F74A-98DA-53B7296FCFC1}" type="slidenum">
              <a:rPr lang="it-IT"/>
              <a:pPr>
                <a:defRPr/>
              </a:pPr>
              <a:t>16</a:t>
            </a:fld>
            <a:endParaRPr lang="it-IT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6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04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30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57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92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90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80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11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9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29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D495C-D056-FB41-842C-5902BDD86FA4}" type="datetimeFigureOut">
              <a:rPr lang="it-IT" smtClean="0"/>
              <a:t>10/03/14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05B34-5141-CC47-A70F-A83F63BB05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78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L’attimo presente tra filosofia, fisica e fenomenologia </a:t>
            </a:r>
            <a:r>
              <a:rPr lang="it-IT" dirty="0" smtClean="0"/>
              <a:t>del tempo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M. Dorato</a:t>
            </a:r>
          </a:p>
          <a:p>
            <a:r>
              <a:rPr lang="it-IT" dirty="0" smtClean="0"/>
              <a:t>Dipartimento di Filosofia Comunicazione e Spettacolo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0378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tangolo 1"/>
          <p:cNvSpPr>
            <a:spLocks noChangeArrowheads="1"/>
          </p:cNvSpPr>
          <p:nvPr/>
        </p:nvSpPr>
        <p:spPr bwMode="auto">
          <a:xfrm>
            <a:off x="395288" y="1125538"/>
            <a:ext cx="8434387" cy="558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endParaRPr lang="en-US" altLang="it-IT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it-IT" sz="2800" dirty="0" smtClean="0"/>
              <a:t>“</a:t>
            </a:r>
            <a:r>
              <a:rPr lang="en-US" altLang="it-IT" sz="2800" dirty="0"/>
              <a:t>We only have moments in which to live. The future is a concept… the past is also a concept. </a:t>
            </a:r>
            <a:r>
              <a:rPr lang="en-US" altLang="it-IT" sz="2800" b="1" dirty="0"/>
              <a:t>The only time in which our lives is unfolding is now</a:t>
            </a:r>
            <a:r>
              <a:rPr lang="en-US" altLang="it-IT" sz="2800" dirty="0" smtClean="0"/>
              <a:t>…” [the present] is the </a:t>
            </a:r>
            <a:r>
              <a:rPr lang="en-US" altLang="it-IT" sz="2800" i="1" dirty="0"/>
              <a:t>only</a:t>
            </a:r>
            <a:r>
              <a:rPr lang="en-US" altLang="it-IT" sz="2800" dirty="0"/>
              <a:t> time in which </a:t>
            </a:r>
            <a:r>
              <a:rPr lang="en-US" altLang="it-IT" sz="2800" i="1" dirty="0"/>
              <a:t>we</a:t>
            </a:r>
            <a:r>
              <a:rPr lang="en-US" altLang="it-IT" sz="2800" dirty="0"/>
              <a:t> ever </a:t>
            </a:r>
            <a:r>
              <a:rPr lang="en-US" altLang="it-IT" sz="2800" i="1" dirty="0"/>
              <a:t>get</a:t>
            </a:r>
            <a:r>
              <a:rPr lang="en-US" altLang="it-IT" sz="2800" dirty="0"/>
              <a:t> to </a:t>
            </a:r>
            <a:r>
              <a:rPr lang="en-US" altLang="it-IT" sz="2800" i="1" dirty="0"/>
              <a:t>live</a:t>
            </a:r>
            <a:r>
              <a:rPr lang="en-US" altLang="it-IT" sz="2800" dirty="0"/>
              <a:t> or act. </a:t>
            </a:r>
            <a:r>
              <a:rPr lang="en-US" altLang="it-IT" sz="2800" b="1" dirty="0"/>
              <a:t>...</a:t>
            </a:r>
            <a:r>
              <a:rPr lang="en-US" altLang="it-IT" sz="2800" dirty="0"/>
              <a:t> Jon </a:t>
            </a:r>
            <a:r>
              <a:rPr lang="en-US" altLang="it-IT" sz="2800" dirty="0" err="1" smtClean="0"/>
              <a:t>Kabat-Zinn</a:t>
            </a:r>
            <a:r>
              <a:rPr lang="en-US" altLang="it-IT" sz="2800" dirty="0" smtClean="0"/>
              <a:t> MBSR</a:t>
            </a:r>
          </a:p>
          <a:p>
            <a:pPr algn="just" eaLnBrk="1" hangingPunct="1">
              <a:lnSpc>
                <a:spcPct val="90000"/>
              </a:lnSpc>
            </a:pPr>
            <a:endParaRPr lang="en-US" altLang="it-IT" sz="2800" dirty="0"/>
          </a:p>
          <a:p>
            <a:pPr algn="just" eaLnBrk="1" hangingPunct="1">
              <a:lnSpc>
                <a:spcPct val="90000"/>
              </a:lnSpc>
            </a:pPr>
            <a:endParaRPr lang="en-US" altLang="it-IT" sz="2800" dirty="0" smtClean="0"/>
          </a:p>
          <a:p>
            <a:pPr algn="just" eaLnBrk="1" hangingPunct="1">
              <a:lnSpc>
                <a:spcPct val="90000"/>
              </a:lnSpc>
            </a:pPr>
            <a:endParaRPr lang="en-US" altLang="it-IT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fr-FR" altLang="it-IT" dirty="0" smtClean="0"/>
              <a:t>NB «</a:t>
            </a:r>
            <a:r>
              <a:rPr lang="fr-FR" altLang="it-IT" dirty="0" err="1"/>
              <a:t>circoscrivere</a:t>
            </a:r>
            <a:r>
              <a:rPr lang="fr-FR" altLang="it-IT" dirty="0"/>
              <a:t> il </a:t>
            </a:r>
            <a:r>
              <a:rPr lang="fr-FR" altLang="it-IT" dirty="0" err="1"/>
              <a:t>presente</a:t>
            </a:r>
            <a:r>
              <a:rPr lang="fr-FR" altLang="it-IT" dirty="0"/>
              <a:t>», è un </a:t>
            </a:r>
            <a:r>
              <a:rPr lang="fr-FR" altLang="it-IT" dirty="0" err="1"/>
              <a:t>esercizio</a:t>
            </a:r>
            <a:r>
              <a:rPr lang="fr-FR" altLang="it-IT" dirty="0"/>
              <a:t> </a:t>
            </a:r>
            <a:r>
              <a:rPr lang="fr-FR" altLang="it-IT" dirty="0" err="1"/>
              <a:t>spirituale</a:t>
            </a:r>
            <a:r>
              <a:rPr lang="fr-FR" altLang="it-IT" dirty="0"/>
              <a:t> di Marco </a:t>
            </a:r>
            <a:r>
              <a:rPr lang="fr-FR" altLang="it-IT" dirty="0" smtClean="0"/>
              <a:t>Aurelio: </a:t>
            </a:r>
            <a:r>
              <a:rPr lang="fr-FR" altLang="it-IT" dirty="0" err="1" smtClean="0"/>
              <a:t>distogli</a:t>
            </a:r>
            <a:r>
              <a:rPr lang="fr-FR" altLang="it-IT" dirty="0" smtClean="0"/>
              <a:t> </a:t>
            </a:r>
            <a:r>
              <a:rPr lang="fr-FR" altLang="it-IT" dirty="0"/>
              <a:t>l’</a:t>
            </a:r>
            <a:r>
              <a:rPr lang="fr-FR" altLang="it-IT" dirty="0" err="1"/>
              <a:t>attenzione</a:t>
            </a:r>
            <a:r>
              <a:rPr lang="fr-FR" altLang="it-IT" dirty="0"/>
              <a:t> dal </a:t>
            </a:r>
            <a:r>
              <a:rPr lang="fr-FR" altLang="it-IT" dirty="0" err="1"/>
              <a:t>passato</a:t>
            </a:r>
            <a:r>
              <a:rPr lang="fr-FR" altLang="it-IT" dirty="0"/>
              <a:t> e dal </a:t>
            </a:r>
            <a:r>
              <a:rPr lang="fr-FR" altLang="it-IT" dirty="0" err="1"/>
              <a:t>futuro</a:t>
            </a:r>
            <a:r>
              <a:rPr lang="fr-FR" altLang="it-IT" dirty="0"/>
              <a:t>, </a:t>
            </a:r>
            <a:r>
              <a:rPr lang="fr-FR" altLang="it-IT" dirty="0" err="1"/>
              <a:t>che</a:t>
            </a:r>
            <a:r>
              <a:rPr lang="fr-FR" altLang="it-IT" dirty="0"/>
              <a:t> non </a:t>
            </a:r>
            <a:r>
              <a:rPr lang="fr-FR" altLang="it-IT" dirty="0" err="1" smtClean="0"/>
              <a:t>esistono</a:t>
            </a:r>
            <a:r>
              <a:rPr lang="fr-FR" altLang="it-IT" dirty="0" smtClean="0"/>
              <a:t>, non </a:t>
            </a:r>
            <a:r>
              <a:rPr lang="fr-FR" altLang="it-IT" dirty="0" err="1"/>
              <a:t>dipendono</a:t>
            </a:r>
            <a:r>
              <a:rPr lang="fr-FR" altLang="it-IT" dirty="0"/>
              <a:t> da </a:t>
            </a:r>
            <a:r>
              <a:rPr lang="fr-FR" altLang="it-IT" dirty="0" err="1" smtClean="0"/>
              <a:t>noi</a:t>
            </a:r>
            <a:r>
              <a:rPr lang="fr-FR" altLang="it-IT" dirty="0" smtClean="0"/>
              <a:t> e sono fonte di </a:t>
            </a:r>
            <a:r>
              <a:rPr lang="fr-FR" altLang="it-IT" dirty="0" err="1" smtClean="0"/>
              <a:t>dolore</a:t>
            </a:r>
            <a:r>
              <a:rPr lang="fr-FR" altLang="it-IT" dirty="0" smtClean="0"/>
              <a:t>!</a:t>
            </a:r>
            <a:endParaRPr lang="fr-FR" altLang="it-IT" dirty="0"/>
          </a:p>
          <a:p>
            <a:pPr algn="just" eaLnBrk="1" hangingPunct="1">
              <a:lnSpc>
                <a:spcPct val="90000"/>
              </a:lnSpc>
            </a:pPr>
            <a:endParaRPr lang="en-US" altLang="it-IT" sz="3200" dirty="0" smtClean="0"/>
          </a:p>
          <a:p>
            <a:pPr algn="just" eaLnBrk="1" hangingPunct="1">
              <a:lnSpc>
                <a:spcPct val="90000"/>
              </a:lnSpc>
            </a:pPr>
            <a:endParaRPr lang="en-US" altLang="it-IT" sz="36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94640" y="257175"/>
            <a:ext cx="8258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err="1" smtClean="0"/>
              <a:t>Mind</a:t>
            </a:r>
            <a:r>
              <a:rPr lang="it-IT" sz="4800" dirty="0" smtClean="0"/>
              <a:t> just the </a:t>
            </a:r>
            <a:r>
              <a:rPr lang="it-IT" sz="4800" dirty="0" err="1" smtClean="0"/>
              <a:t>present</a:t>
            </a:r>
            <a:r>
              <a:rPr lang="it-IT" sz="4800" dirty="0" smtClean="0"/>
              <a:t> …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587179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Le citazioni potrebbero proseguire...</a:t>
            </a:r>
            <a:endParaRPr lang="en-GB" altLang="it-IT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95121"/>
            <a:ext cx="8659812" cy="4958080"/>
          </a:xfrm>
        </p:spPr>
        <p:txBody>
          <a:bodyPr>
            <a:normAutofit/>
          </a:bodyPr>
          <a:lstStyle/>
          <a:p>
            <a:pPr algn="just"/>
            <a:endParaRPr lang="it-IT" altLang="it-IT" dirty="0"/>
          </a:p>
          <a:p>
            <a:pPr algn="just"/>
            <a:r>
              <a:rPr lang="it-IT" altLang="it-IT" dirty="0" smtClean="0"/>
              <a:t>la </a:t>
            </a:r>
            <a:r>
              <a:rPr lang="it-IT" altLang="it-IT" dirty="0"/>
              <a:t>tesi che </a:t>
            </a:r>
            <a:r>
              <a:rPr lang="it-IT" altLang="it-IT" dirty="0">
                <a:solidFill>
                  <a:schemeClr val="accent2"/>
                </a:solidFill>
              </a:rPr>
              <a:t>solo il presente esiste</a:t>
            </a:r>
            <a:r>
              <a:rPr lang="it-IT" altLang="it-IT" dirty="0"/>
              <a:t> </a:t>
            </a:r>
            <a:r>
              <a:rPr lang="it-IT" altLang="it-IT" dirty="0" smtClean="0"/>
              <a:t>non regge </a:t>
            </a:r>
            <a:r>
              <a:rPr lang="it-IT" altLang="it-IT" dirty="0" smtClean="0"/>
              <a:t>alla “prova dei fatti” ovvero </a:t>
            </a:r>
            <a:r>
              <a:rPr lang="it-IT" altLang="it-IT" dirty="0" smtClean="0"/>
              <a:t>non è </a:t>
            </a:r>
            <a:r>
              <a:rPr lang="it-IT" altLang="it-IT" dirty="0" smtClean="0"/>
              <a:t>compatibile </a:t>
            </a:r>
            <a:r>
              <a:rPr lang="it-IT" altLang="it-IT" dirty="0" smtClean="0"/>
              <a:t>né </a:t>
            </a:r>
            <a:r>
              <a:rPr lang="it-IT" altLang="it-IT" dirty="0" smtClean="0"/>
              <a:t>la </a:t>
            </a:r>
            <a:r>
              <a:rPr lang="it-IT" altLang="it-IT" dirty="0" smtClean="0"/>
              <a:t>teoria della relatività speciale (1905</a:t>
            </a:r>
            <a:r>
              <a:rPr lang="it-IT" altLang="it-IT" dirty="0" smtClean="0"/>
              <a:t>) né con la nostra esperienza del tempo</a:t>
            </a:r>
            <a:endParaRPr lang="it-IT" altLang="it-IT" dirty="0" smtClean="0"/>
          </a:p>
          <a:p>
            <a:pPr algn="just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435108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prima evidenza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“Il problema del Presente lo preoccupava seriamente. Una volta Einstein disse che </a:t>
            </a:r>
            <a:r>
              <a:rPr lang="it-IT" dirty="0">
                <a:solidFill>
                  <a:schemeClr val="accent2"/>
                </a:solidFill>
              </a:rPr>
              <a:t>l’esperienza del Presente significa qualcosa di speciale per l’uomo, qualcosa di essenzialmente diverso dal passato e dal futuro</a:t>
            </a:r>
            <a:r>
              <a:rPr lang="it-IT" dirty="0"/>
              <a:t>, ma che questa importante differenza non ha luogo e non può averne nella fisica” (</a:t>
            </a:r>
            <a:r>
              <a:rPr lang="it-IT" i="1" dirty="0"/>
              <a:t>The </a:t>
            </a:r>
            <a:r>
              <a:rPr lang="it-IT" i="1" dirty="0" err="1"/>
              <a:t>Philosophy</a:t>
            </a:r>
            <a:r>
              <a:rPr lang="it-IT" i="1" dirty="0"/>
              <a:t> of </a:t>
            </a:r>
            <a:r>
              <a:rPr lang="it-IT" i="1" dirty="0" err="1"/>
              <a:t>R</a:t>
            </a:r>
            <a:r>
              <a:rPr lang="it-IT" i="1" dirty="0"/>
              <a:t>. </a:t>
            </a:r>
            <a:r>
              <a:rPr lang="it-IT" i="1" dirty="0" err="1"/>
              <a:t>Carnap</a:t>
            </a:r>
            <a:r>
              <a:rPr lang="it-IT" dirty="0"/>
              <a:t>, p. 37-38)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946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>
                <a:cs typeface="+mj-cs"/>
              </a:rPr>
              <a:t>Il ragionamento di Einstein</a:t>
            </a:r>
            <a:br>
              <a:rPr lang="it-IT" smtClean="0">
                <a:cs typeface="+mj-cs"/>
              </a:rPr>
            </a:br>
            <a:endParaRPr lang="it-IT" smtClean="0">
              <a:cs typeface="+mj-cs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96300" cy="5105400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mtClean="0">
                <a:cs typeface="+mn-cs"/>
              </a:rPr>
              <a:t>Ogni giudizio temporale metrico presuppone, o è equivalente a, giudizi di </a:t>
            </a:r>
            <a:r>
              <a:rPr lang="it-IT" i="1" smtClean="0">
                <a:cs typeface="+mn-cs"/>
              </a:rPr>
              <a:t>simultaneità </a:t>
            </a:r>
            <a:r>
              <a:rPr lang="it-IT" smtClean="0">
                <a:cs typeface="+mn-cs"/>
              </a:rPr>
              <a:t>(</a:t>
            </a:r>
            <a:r>
              <a:rPr lang="it-IT" i="1" smtClean="0">
                <a:cs typeface="+mn-cs"/>
              </a:rPr>
              <a:t>“</a:t>
            </a:r>
            <a:r>
              <a:rPr lang="it-IT" smtClean="0">
                <a:cs typeface="+mn-cs"/>
              </a:rPr>
              <a:t>tutti i giudizi nei quali il tempo gioca un ruolo sono sempre giudizi su </a:t>
            </a:r>
            <a:r>
              <a:rPr lang="it-IT" i="1" smtClean="0">
                <a:cs typeface="+mn-cs"/>
              </a:rPr>
              <a:t>eventi simultanei</a:t>
            </a:r>
            <a:r>
              <a:rPr lang="it-IT" smtClean="0">
                <a:cs typeface="+mn-cs"/>
              </a:rPr>
              <a:t>”)</a:t>
            </a:r>
          </a:p>
          <a:p>
            <a:pPr algn="just" eaLnBrk="1" hangingPunct="1">
              <a:buFontTx/>
              <a:buNone/>
              <a:defRPr/>
            </a:pPr>
            <a:endParaRPr lang="it-IT" i="1" smtClean="0">
              <a:cs typeface="+mn-cs"/>
            </a:endParaRPr>
          </a:p>
          <a:p>
            <a:pPr algn="just" eaLnBrk="1" hangingPunct="1">
              <a:defRPr/>
            </a:pPr>
            <a:r>
              <a:rPr lang="it-IT" smtClean="0">
                <a:cs typeface="+mn-cs"/>
              </a:rPr>
              <a:t>Solo la simultaneità </a:t>
            </a:r>
            <a:r>
              <a:rPr lang="it-IT" i="1" smtClean="0">
                <a:cs typeface="+mn-cs"/>
              </a:rPr>
              <a:t>locale</a:t>
            </a:r>
            <a:r>
              <a:rPr lang="it-IT" smtClean="0">
                <a:cs typeface="+mn-cs"/>
              </a:rPr>
              <a:t> è </a:t>
            </a:r>
            <a:r>
              <a:rPr lang="it-IT" i="1" smtClean="0">
                <a:cs typeface="+mn-cs"/>
              </a:rPr>
              <a:t>osservabile</a:t>
            </a:r>
          </a:p>
          <a:p>
            <a:pPr algn="just" eaLnBrk="1" hangingPunct="1">
              <a:defRPr/>
            </a:pPr>
            <a:endParaRPr lang="it-IT" smtClean="0">
              <a:cs typeface="+mn-cs"/>
            </a:endParaRPr>
          </a:p>
          <a:p>
            <a:pPr algn="just" eaLnBrk="1" hangingPunct="1">
              <a:defRPr/>
            </a:pPr>
            <a:r>
              <a:rPr lang="it-IT" smtClean="0">
                <a:cs typeface="+mn-cs"/>
              </a:rPr>
              <a:t>Quindi l’attribuzione di simultaneità tra due eventi </a:t>
            </a:r>
            <a:r>
              <a:rPr lang="it-IT" i="1" smtClean="0">
                <a:cs typeface="+mn-cs"/>
              </a:rPr>
              <a:t>a</a:t>
            </a:r>
            <a:r>
              <a:rPr lang="it-IT" smtClean="0">
                <a:cs typeface="+mn-cs"/>
              </a:rPr>
              <a:t> </a:t>
            </a:r>
            <a:r>
              <a:rPr lang="it-IT" i="1" smtClean="0">
                <a:cs typeface="+mn-cs"/>
              </a:rPr>
              <a:t>distanza</a:t>
            </a:r>
            <a:r>
              <a:rPr lang="it-IT" smtClean="0">
                <a:cs typeface="+mn-cs"/>
              </a:rPr>
              <a:t> è frutto di una </a:t>
            </a:r>
            <a:r>
              <a:rPr lang="it-IT" i="1" smtClean="0">
                <a:cs typeface="+mn-cs"/>
              </a:rPr>
              <a:t>stipulazione</a:t>
            </a:r>
            <a:endParaRPr lang="it-IT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46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66800" y="2895600"/>
            <a:ext cx="6934200" cy="762000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GB">
              <a:solidFill>
                <a:schemeClr val="bg2"/>
              </a:solidFill>
              <a:cs typeface="+mn-cs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39000" y="3657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914400" y="3886200"/>
            <a:ext cx="533400" cy="533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7696200" y="3886200"/>
            <a:ext cx="457200" cy="533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334000" y="4114800"/>
            <a:ext cx="2590800" cy="0"/>
          </a:xfrm>
          <a:prstGeom prst="line">
            <a:avLst/>
          </a:pr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343400" y="2971800"/>
            <a:ext cx="152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343400" y="2971800"/>
            <a:ext cx="76200" cy="6858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343400" y="3886200"/>
            <a:ext cx="152400" cy="6096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4114800" y="23622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657600" y="22098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v</a:t>
            </a:r>
            <a:endParaRPr lang="en-US">
              <a:cs typeface="+mn-cs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133600" y="4191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d = ct</a:t>
            </a:r>
            <a:endParaRPr lang="en-US">
              <a:cs typeface="+mn-cs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334000" y="4267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d’ = d</a:t>
            </a:r>
            <a:endParaRPr lang="en-US">
              <a:cs typeface="+mn-cs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838200" y="4267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>
                <a:cs typeface="+mn-cs"/>
              </a:rPr>
              <a:t>A</a:t>
            </a:r>
            <a:endParaRPr lang="en-US">
              <a:cs typeface="+mn-cs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696200" y="4419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B</a:t>
            </a:r>
            <a:endParaRPr lang="en-US">
              <a:cs typeface="+mn-cs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191000" y="4648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O</a:t>
            </a:r>
            <a:endParaRPr lang="en-US">
              <a:cs typeface="+mn-cs"/>
            </a:endParaRPr>
          </a:p>
        </p:txBody>
      </p:sp>
      <p:grpSp>
        <p:nvGrpSpPr>
          <p:cNvPr id="33809" name="Group 18"/>
          <p:cNvGrpSpPr>
            <a:grpSpLocks/>
          </p:cNvGrpSpPr>
          <p:nvPr/>
        </p:nvGrpSpPr>
        <p:grpSpPr bwMode="auto">
          <a:xfrm>
            <a:off x="4648200" y="4343400"/>
            <a:ext cx="381000" cy="914400"/>
            <a:chOff x="2880" y="3216"/>
            <a:chExt cx="240" cy="480"/>
          </a:xfrm>
        </p:grpSpPr>
        <p:sp>
          <p:nvSpPr>
            <p:cNvPr id="26643" name="AutoShape 19"/>
            <p:cNvSpPr>
              <a:spLocks noChangeArrowheads="1"/>
            </p:cNvSpPr>
            <p:nvPr/>
          </p:nvSpPr>
          <p:spPr bwMode="auto">
            <a:xfrm>
              <a:off x="2928" y="3216"/>
              <a:ext cx="192" cy="192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t-IT">
                <a:cs typeface="+mn-cs"/>
              </a:endParaRPr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>
              <a:off x="3024" y="33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it-IT">
                <a:cs typeface="+mn-cs"/>
              </a:endParaRPr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 flipH="1">
              <a:off x="2880" y="355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it-IT">
                <a:cs typeface="+mn-cs"/>
              </a:endParaRPr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3024" y="355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it-IT">
                <a:cs typeface="+mn-cs"/>
              </a:endParaRPr>
            </a:p>
          </p:txBody>
        </p:sp>
      </p:grp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4724400" y="297180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H="1">
            <a:off x="4648200" y="3429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4876800" y="3429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48768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800600" y="2971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   O’</a:t>
            </a:r>
            <a:endParaRPr lang="en-US">
              <a:cs typeface="+mn-cs"/>
            </a:endParaRPr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37338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>
            <a:off x="46482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H="1">
            <a:off x="1143000" y="4114800"/>
            <a:ext cx="2362200" cy="0"/>
          </a:xfrm>
          <a:prstGeom prst="line">
            <a:avLst/>
          </a:prstGeom>
          <a:noFill/>
          <a:ln w="38100" cap="rnd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304800" y="457200"/>
            <a:ext cx="807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4400">
                <a:cs typeface="+mn-cs"/>
              </a:rPr>
              <a:t>Un viaggio sul treno di Einstein</a:t>
            </a:r>
            <a:endParaRPr lang="en-US" sz="4400">
              <a:cs typeface="+mn-cs"/>
            </a:endParaRP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04800" y="5486400"/>
            <a:ext cx="883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Per O’, B è </a:t>
            </a:r>
            <a:r>
              <a:rPr lang="it-IT" b="1">
                <a:cs typeface="+mn-cs"/>
              </a:rPr>
              <a:t>prima</a:t>
            </a:r>
            <a:r>
              <a:rPr lang="it-IT">
                <a:cs typeface="+mn-cs"/>
              </a:rPr>
              <a:t> di A, perché va incontro al raggio corrispondente, mentre per O gli eventi sono per definizione simultanei se li vede insieme: </a:t>
            </a:r>
            <a:r>
              <a:rPr lang="it-IT" b="1">
                <a:cs typeface="+mn-cs"/>
              </a:rPr>
              <a:t>la simultaneità è relativa a sistemi di riferimento diversi!</a:t>
            </a:r>
            <a:endParaRPr lang="en-US" b="1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51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838200" y="25146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>
            <a:off x="4267200" y="1219200"/>
            <a:ext cx="1752600" cy="1828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334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a</a:t>
            </a:r>
            <a:endParaRPr lang="en-US">
              <a:cs typeface="+mn-cs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5486400" y="2438400"/>
            <a:ext cx="76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4724400" y="9906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724400" y="990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e</a:t>
            </a:r>
            <a:endParaRPr lang="en-US">
              <a:cs typeface="+mn-cs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5715000" y="243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O</a:t>
            </a:r>
            <a:endParaRPr lang="en-US">
              <a:cs typeface="+mn-cs"/>
            </a:endParaRPr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 flipV="1">
            <a:off x="838200" y="381000"/>
            <a:ext cx="5715000" cy="213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228600" y="1981200"/>
            <a:ext cx="60960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H="1">
            <a:off x="152400" y="2514600"/>
            <a:ext cx="68580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762000" y="25146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b</a:t>
            </a:r>
            <a:endParaRPr lang="en-US">
              <a:cs typeface="+mn-cs"/>
            </a:endParaRP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6934200" y="228600"/>
            <a:ext cx="2209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solidFill>
                  <a:srgbClr val="FF0000"/>
                </a:solidFill>
                <a:cs typeface="+mn-cs"/>
              </a:rPr>
              <a:t> x’= piano di sim. di O’</a:t>
            </a:r>
            <a:endParaRPr lang="en-US">
              <a:solidFill>
                <a:srgbClr val="FF0000"/>
              </a:solidFill>
              <a:cs typeface="+mn-cs"/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1219200" y="2133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7010400" y="2209800"/>
            <a:ext cx="190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x = piano di simul. di O</a:t>
            </a:r>
            <a:endParaRPr lang="en-US">
              <a:cs typeface="+mn-cs"/>
            </a:endParaRP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609600" y="1981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O’</a:t>
            </a:r>
            <a:endParaRPr lang="en-US">
              <a:cs typeface="+mn-cs"/>
            </a:endParaRPr>
          </a:p>
        </p:txBody>
      </p:sp>
      <p:sp>
        <p:nvSpPr>
          <p:cNvPr id="76826" name="Line 26"/>
          <p:cNvSpPr>
            <a:spLocks noChangeShapeType="1"/>
          </p:cNvSpPr>
          <p:nvPr/>
        </p:nvSpPr>
        <p:spPr bwMode="auto">
          <a:xfrm flipV="1">
            <a:off x="5486400" y="228600"/>
            <a:ext cx="0" cy="2286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27" name="Line 27"/>
          <p:cNvSpPr>
            <a:spLocks noChangeShapeType="1"/>
          </p:cNvSpPr>
          <p:nvPr/>
        </p:nvSpPr>
        <p:spPr bwMode="auto">
          <a:xfrm flipV="1">
            <a:off x="914400" y="9144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381000" y="2895600"/>
            <a:ext cx="8763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50000"/>
              </a:spcBef>
              <a:buFontTx/>
              <a:buAutoNum type="arabicPlain"/>
              <a:defRPr/>
            </a:pPr>
            <a:r>
              <a:rPr lang="it-IT">
                <a:cs typeface="+mn-cs"/>
                <a:sym typeface="Symbol" charset="0"/>
              </a:rPr>
              <a:t>(a)(b)(O) (</a:t>
            </a:r>
            <a:r>
              <a:rPr lang="it-IT" b="1">
                <a:cs typeface="+mn-cs"/>
              </a:rPr>
              <a:t>aSb|O  </a:t>
            </a:r>
            <a:r>
              <a:rPr lang="it-IT" b="1">
                <a:cs typeface="+mn-cs"/>
                <a:sym typeface="Symbol" charset="0"/>
              </a:rPr>
              <a:t></a:t>
            </a:r>
            <a:r>
              <a:rPr lang="it-IT" b="1">
                <a:cs typeface="+mn-cs"/>
              </a:rPr>
              <a:t> aRb|O</a:t>
            </a:r>
            <a:r>
              <a:rPr lang="it-IT">
                <a:cs typeface="+mn-cs"/>
              </a:rPr>
              <a:t>)   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>
                <a:cs typeface="+mn-cs"/>
              </a:rPr>
              <a:t>(se due eventi co-occorrono per O, coesistono per O)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>
                <a:solidFill>
                  <a:srgbClr val="FF0000"/>
                </a:solidFill>
                <a:cs typeface="+mn-cs"/>
                <a:sym typeface="Symbol" charset="0"/>
              </a:rPr>
              <a:t>2    (a)(e)(O)  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(eSa</a:t>
            </a:r>
            <a:r>
              <a:rPr lang="it-IT" b="1">
                <a:solidFill>
                  <a:srgbClr val="FF0000"/>
                </a:solidFill>
                <a:cs typeface="+mn-cs"/>
              </a:rPr>
              <a:t>|O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  </a:t>
            </a:r>
            <a:r>
              <a:rPr lang="it-IT" b="1">
                <a:solidFill>
                  <a:srgbClr val="FF0000"/>
                </a:solidFill>
                <a:cs typeface="+mn-cs"/>
              </a:rPr>
              <a:t>eRa|O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 </a:t>
            </a:r>
            <a:r>
              <a:rPr lang="it-IT">
                <a:solidFill>
                  <a:srgbClr val="FF0000"/>
                </a:solidFill>
                <a:cs typeface="+mn-cs"/>
              </a:rPr>
              <a:t>) (se non co-occorrono, non coesistono: presentismo)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>
                <a:solidFill>
                  <a:schemeClr val="accent2"/>
                </a:solidFill>
                <a:cs typeface="+mn-cs"/>
              </a:rPr>
              <a:t>3     R è </a:t>
            </a:r>
            <a:r>
              <a:rPr lang="it-IT" b="1">
                <a:solidFill>
                  <a:schemeClr val="accent2"/>
                </a:solidFill>
                <a:cs typeface="+mn-cs"/>
              </a:rPr>
              <a:t>transitiva</a:t>
            </a:r>
            <a:r>
              <a:rPr lang="it-IT">
                <a:solidFill>
                  <a:schemeClr val="accent2"/>
                </a:solidFill>
                <a:cs typeface="+mn-cs"/>
              </a:rPr>
              <a:t> tra diversi sistemi di riferimento inerziali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>
                <a:cs typeface="+mn-cs"/>
              </a:rPr>
              <a:t>Poiché eSb|O’ allora (per 1) eRb|O’, </a:t>
            </a:r>
            <a:r>
              <a:rPr lang="it-IT">
                <a:cs typeface="+mn-cs"/>
                <a:sym typeface="Symbol" charset="0"/>
              </a:rPr>
              <a:t>e poiché </a:t>
            </a:r>
            <a:r>
              <a:rPr lang="it-IT">
                <a:cs typeface="+mn-cs"/>
              </a:rPr>
              <a:t>bSa|O </a:t>
            </a:r>
            <a:r>
              <a:rPr lang="it-IT">
                <a:cs typeface="+mn-cs"/>
                <a:sym typeface="Symbol" charset="0"/>
              </a:rPr>
              <a:t>allora</a:t>
            </a:r>
            <a:r>
              <a:rPr lang="it-IT">
                <a:cs typeface="+mn-cs"/>
              </a:rPr>
              <a:t> bRa|O</a:t>
            </a:r>
            <a:r>
              <a:rPr lang="it-IT">
                <a:solidFill>
                  <a:schemeClr val="accent1"/>
                </a:solidFill>
                <a:cs typeface="+mn-cs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>
                <a:solidFill>
                  <a:schemeClr val="accent2"/>
                </a:solidFill>
                <a:cs typeface="+mn-cs"/>
              </a:rPr>
              <a:t>Ma (eRb|O’ </a:t>
            </a:r>
            <a:r>
              <a:rPr lang="it-IT">
                <a:solidFill>
                  <a:schemeClr val="accent2"/>
                </a:solidFill>
                <a:cs typeface="+mn-cs"/>
                <a:sym typeface="Symbol" charset="0"/>
              </a:rPr>
              <a:t> </a:t>
            </a:r>
            <a:r>
              <a:rPr lang="it-IT">
                <a:solidFill>
                  <a:schemeClr val="accent2"/>
                </a:solidFill>
                <a:cs typeface="+mn-cs"/>
              </a:rPr>
              <a:t>bRa |O)</a:t>
            </a:r>
            <a:r>
              <a:rPr lang="it-IT">
                <a:solidFill>
                  <a:schemeClr val="accent1"/>
                </a:solidFill>
                <a:cs typeface="+mn-cs"/>
              </a:rPr>
              <a:t> </a:t>
            </a:r>
            <a:r>
              <a:rPr lang="it-IT">
                <a:solidFill>
                  <a:schemeClr val="accent2"/>
                </a:solidFill>
                <a:cs typeface="+mn-cs"/>
                <a:sym typeface="Symbol" charset="0"/>
              </a:rPr>
              <a:t> eRa</a:t>
            </a:r>
            <a:r>
              <a:rPr lang="it-IT">
                <a:solidFill>
                  <a:schemeClr val="accent2"/>
                </a:solidFill>
                <a:cs typeface="+mn-cs"/>
              </a:rPr>
              <a:t>|O per la 3),  </a:t>
            </a:r>
            <a:r>
              <a:rPr lang="it-IT">
                <a:solidFill>
                  <a:srgbClr val="FF0000"/>
                </a:solidFill>
                <a:cs typeface="+mn-cs"/>
              </a:rPr>
              <a:t>contro la premessa 2)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b="1">
                <a:solidFill>
                  <a:srgbClr val="FF0000"/>
                </a:solidFill>
                <a:cs typeface="+mn-cs"/>
              </a:rPr>
              <a:t>                                        eRa|O  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</a:t>
            </a:r>
            <a:r>
              <a:rPr lang="it-IT" b="1">
                <a:solidFill>
                  <a:srgbClr val="FF0000"/>
                </a:solidFill>
                <a:cs typeface="+mn-cs"/>
              </a:rPr>
              <a:t>  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</a:t>
            </a:r>
            <a:r>
              <a:rPr lang="it-IT" b="1">
                <a:solidFill>
                  <a:srgbClr val="FF0000"/>
                </a:solidFill>
                <a:cs typeface="+mn-cs"/>
              </a:rPr>
              <a:t>eRa|O</a:t>
            </a:r>
            <a:r>
              <a:rPr lang="it-IT" b="1">
                <a:solidFill>
                  <a:srgbClr val="FF0000"/>
                </a:solidFill>
                <a:cs typeface="+mn-cs"/>
                <a:sym typeface="Symbol" charset="0"/>
              </a:rPr>
              <a:t> </a:t>
            </a:r>
          </a:p>
        </p:txBody>
      </p:sp>
      <p:graphicFrame>
        <p:nvGraphicFramePr>
          <p:cNvPr id="7684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07085"/>
              </p:ext>
            </p:extLst>
          </p:nvPr>
        </p:nvGraphicFramePr>
        <p:xfrm>
          <a:off x="3276600" y="6172200"/>
          <a:ext cx="2743200" cy="518047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contraddizione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40" name="Text Box 40"/>
          <p:cNvSpPr txBox="1">
            <a:spLocks noChangeArrowheads="1"/>
          </p:cNvSpPr>
          <p:nvPr/>
        </p:nvSpPr>
        <p:spPr bwMode="auto">
          <a:xfrm>
            <a:off x="304800" y="304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>
                <a:cs typeface="+mn-cs"/>
              </a:rPr>
              <a:t>aRb|O = </a:t>
            </a:r>
            <a:r>
              <a:rPr lang="it-IT" baseline="-16000">
                <a:cs typeface="+mn-cs"/>
              </a:rPr>
              <a:t>def</a:t>
            </a:r>
            <a:r>
              <a:rPr lang="it-IT">
                <a:cs typeface="+mn-cs"/>
              </a:rPr>
              <a:t> a esiste rispetto a b per O</a:t>
            </a:r>
            <a:endParaRPr lang="en-US">
              <a:cs typeface="+mn-cs"/>
            </a:endParaRPr>
          </a:p>
        </p:txBody>
      </p:sp>
      <p:sp>
        <p:nvSpPr>
          <p:cNvPr id="76842" name="Line 42"/>
          <p:cNvSpPr>
            <a:spLocks noChangeShapeType="1"/>
          </p:cNvSpPr>
          <p:nvPr/>
        </p:nvSpPr>
        <p:spPr bwMode="auto">
          <a:xfrm flipV="1">
            <a:off x="838200" y="1981200"/>
            <a:ext cx="60960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91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6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6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6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6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8" grpId="0" build="p" autoUpdateAnimBg="0"/>
      <p:bldP spid="768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cs typeface="+mj-cs"/>
              </a:rPr>
              <a:t>Alcuni dati…</a:t>
            </a:r>
            <a:endParaRPr lang="en-US" smtClean="0">
              <a:cs typeface="+mj-cs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it-IT" smtClean="0">
                <a:cs typeface="+mn-cs"/>
              </a:rPr>
              <a:t>	Se un individuo a 10 miliardi di anni luce da noi si allontana a 16 km all’ora, il suo “ora-istantaneo” include fatti per noi accaduti 150 anni fa. </a:t>
            </a:r>
          </a:p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it-IT" smtClean="0">
                <a:cs typeface="+mn-cs"/>
              </a:rPr>
              <a:t>	Analogamente, se si avvicina a noi a 12 km/h, il suo “ora” include i primi anni del XX secolo</a:t>
            </a: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466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Piano di lavoro: filosofia, fisica e psicologia dell’istante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Osservazioni preliminari (come parliamo del tempo)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filosofia (metafisica)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fisica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il presente nella esperienza cosciente del tempo</a:t>
            </a:r>
          </a:p>
        </p:txBody>
      </p:sp>
    </p:spTree>
    <p:extLst>
      <p:ext uri="{BB962C8B-B14F-4D97-AF65-F5344CB8AC3E}">
        <p14:creationId xmlns:p14="http://schemas.microsoft.com/office/powerpoint/2010/main" val="1820722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60951"/>
            <a:ext cx="7772400" cy="2170125"/>
          </a:xfrm>
        </p:spPr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l presentismo è in conflitto con l’esperienza del tempo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3886199"/>
            <a:ext cx="7772400" cy="274113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“the </a:t>
            </a:r>
            <a:r>
              <a:rPr lang="en-US" dirty="0">
                <a:solidFill>
                  <a:schemeClr val="tx1"/>
                </a:solidFill>
              </a:rPr>
              <a:t>phenomenological evidence is against presentism: if even the psychology (besides the physics) of time sides against presentism, then the latter positions seems to be in a bad </a:t>
            </a:r>
            <a:r>
              <a:rPr lang="en-US" dirty="0" smtClean="0">
                <a:solidFill>
                  <a:schemeClr val="tx1"/>
                </a:solidFill>
              </a:rPr>
              <a:t>predicament”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(Dorato, forthcoming)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910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presente fenomenologico è esteso e implica una durata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114925"/>
          </a:xfrm>
        </p:spPr>
        <p:txBody>
          <a:bodyPr>
            <a:normAutofit lnSpcReduction="10000"/>
          </a:bodyPr>
          <a:lstStyle/>
          <a:p>
            <a:pPr marL="1200150" lvl="1" indent="-742950">
              <a:buAutoNum type="arabicParenR"/>
            </a:pPr>
            <a:r>
              <a:rPr lang="it-IT" sz="3600" dirty="0"/>
              <a:t>M</a:t>
            </a:r>
            <a:r>
              <a:rPr lang="it-IT" sz="3600" dirty="0" smtClean="0"/>
              <a:t>a il presente metafisico è inesteso!</a:t>
            </a:r>
          </a:p>
          <a:p>
            <a:pPr marL="1200150" lvl="1" indent="-742950">
              <a:buAutoNum type="arabicParenR"/>
            </a:pPr>
            <a:r>
              <a:rPr lang="it-IT" sz="3600" dirty="0" smtClean="0"/>
              <a:t>La durata psicologica è costituita da anticipazioni e ritenzioni (</a:t>
            </a:r>
            <a:r>
              <a:rPr lang="it-IT" sz="3600" dirty="0" err="1" smtClean="0"/>
              <a:t>Husserl</a:t>
            </a:r>
            <a:r>
              <a:rPr lang="it-IT" sz="3600" dirty="0" smtClean="0"/>
              <a:t> 1928) </a:t>
            </a:r>
          </a:p>
          <a:p>
            <a:pPr marL="1200150" lvl="1" indent="-742950">
              <a:buAutoNum type="arabicParenR"/>
            </a:pPr>
            <a:r>
              <a:rPr lang="it-IT" sz="3600" dirty="0" smtClean="0"/>
              <a:t>essa è necessaria per l’integrazione dell’esperienza cosciente, per l’anticipazione dell’esperienza, a sua volta necessaria alla sopravvivenza, e per la comprensione del linguaggio</a:t>
            </a:r>
          </a:p>
          <a:p>
            <a:pPr marL="1200150" lvl="1" indent="-742950">
              <a:buAutoNum type="arabicParenR"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78975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846" y="428624"/>
            <a:ext cx="8510954" cy="11087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</a:t>
            </a:r>
            <a:r>
              <a:rPr lang="es-ES" dirty="0" err="1" smtClean="0"/>
              <a:t>consapevolezza</a:t>
            </a:r>
            <a:r>
              <a:rPr lang="es-ES" dirty="0" smtClean="0"/>
              <a:t> del </a:t>
            </a:r>
            <a:r>
              <a:rPr lang="es-ES" i="1" dirty="0" err="1" smtClean="0"/>
              <a:t>passaggio</a:t>
            </a:r>
            <a:r>
              <a:rPr lang="es-ES" i="1" dirty="0" smtClean="0"/>
              <a:t> del tempo</a:t>
            </a:r>
            <a:r>
              <a:rPr lang="es-ES" dirty="0" smtClean="0"/>
              <a:t> </a:t>
            </a:r>
            <a:r>
              <a:rPr lang="es-ES" dirty="0" err="1" smtClean="0"/>
              <a:t>è</a:t>
            </a:r>
            <a:r>
              <a:rPr lang="es-ES" dirty="0" smtClean="0"/>
              <a:t> </a:t>
            </a:r>
            <a:r>
              <a:rPr lang="es-ES" dirty="0" err="1" smtClean="0"/>
              <a:t>tipica</a:t>
            </a:r>
            <a:r>
              <a:rPr lang="es-ES" dirty="0" smtClean="0"/>
              <a:t> </a:t>
            </a:r>
            <a:r>
              <a:rPr lang="es-ES" dirty="0" err="1" smtClean="0"/>
              <a:t>dell’essere</a:t>
            </a:r>
            <a:r>
              <a:rPr lang="es-ES" dirty="0" smtClean="0"/>
              <a:t> </a:t>
            </a:r>
            <a:r>
              <a:rPr lang="es-ES" dirty="0" err="1" smtClean="0"/>
              <a:t>umano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00" y="2403231"/>
            <a:ext cx="7903308" cy="4299317"/>
          </a:xfrm>
        </p:spPr>
        <p:txBody>
          <a:bodyPr/>
          <a:lstStyle/>
          <a:p>
            <a:pPr marL="0" indent="0" algn="just">
              <a:buNone/>
            </a:pPr>
            <a:r>
              <a:rPr lang="es-ES" sz="2800" dirty="0" smtClean="0"/>
              <a:t>“El tiempo es la sustancia de que estoy hecho. El tiempo es un río que me arrebata, pero yo soy el río; es un tigre que me destroza, pero yo soy el tigre; es un fuego que me consume, pero yo soy el fuego.”</a:t>
            </a:r>
          </a:p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400" dirty="0" err="1" smtClean="0"/>
              <a:t>J.Borges</a:t>
            </a:r>
            <a:r>
              <a:rPr lang="es-ES" sz="2400" dirty="0" smtClean="0"/>
              <a:t>, </a:t>
            </a:r>
            <a:r>
              <a:rPr lang="es-ES" sz="2400" dirty="0"/>
              <a:t>Nueva refutación del tiempo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7874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Anticipazione dell’esperienza e percezione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8125" y="1600200"/>
            <a:ext cx="8448675" cy="511492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1) La percezione è una forma di azione (</a:t>
            </a:r>
            <a:r>
              <a:rPr lang="it-IT" dirty="0" err="1" smtClean="0"/>
              <a:t>Nöe</a:t>
            </a:r>
            <a:r>
              <a:rPr lang="it-IT" dirty="0" smtClean="0"/>
              <a:t>), e richiede dunque anticipazione, cosa che avviene già con il nistagmo e con il movimento della testa</a:t>
            </a:r>
          </a:p>
          <a:p>
            <a:r>
              <a:rPr lang="it-IT" dirty="0" smtClean="0"/>
              <a:t>2) l’anticipazione dell’esperienza e la sua ritenzione è richiesta dalla comprensione del linguaggio, la cui unità di significato è l’enunciato  (</a:t>
            </a:r>
            <a:r>
              <a:rPr lang="it-IT" dirty="0" err="1" smtClean="0"/>
              <a:t>Frege</a:t>
            </a:r>
            <a:r>
              <a:rPr lang="it-IT" dirty="0" smtClean="0"/>
              <a:t>)</a:t>
            </a:r>
          </a:p>
          <a:p>
            <a:r>
              <a:rPr lang="it-IT" dirty="0" smtClean="0"/>
              <a:t>3) Un enunciato richiede tempo per il suo proferimento</a:t>
            </a:r>
          </a:p>
          <a:p>
            <a:r>
              <a:rPr lang="it-IT" dirty="0" smtClean="0"/>
              <a:t>4) per percepire il movimento abbiamo bisogno di un </a:t>
            </a:r>
            <a:r>
              <a:rPr lang="it-IT" smtClean="0"/>
              <a:t>presente esteso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3678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Conflitto con il presentismo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il presente metafisico è esteso, c’è un dilemma</a:t>
            </a:r>
          </a:p>
          <a:p>
            <a:r>
              <a:rPr lang="it-IT" dirty="0"/>
              <a:t>1</a:t>
            </a:r>
            <a:r>
              <a:rPr lang="it-IT" dirty="0" smtClean="0"/>
              <a:t> o il tempo è discreto (una successione di blocchi tutti presente ma privi di parti), 2 oppure contiene eventi passati e futuri. </a:t>
            </a:r>
          </a:p>
          <a:p>
            <a:r>
              <a:rPr lang="it-IT" dirty="0" smtClean="0"/>
              <a:t>La seconda possibilità è esclusa. La prima contrasta con la nostra esperienza, che appare continua e in flusso. E la fisica?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7607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Quantum </a:t>
            </a:r>
            <a:r>
              <a:rPr lang="it-IT" dirty="0" err="1" smtClean="0"/>
              <a:t>gravity</a:t>
            </a:r>
            <a:r>
              <a:rPr lang="it-IT" dirty="0" smtClean="0"/>
              <a:t> in </a:t>
            </a:r>
            <a:r>
              <a:rPr lang="it-IT" dirty="0" err="1" smtClean="0"/>
              <a:t>support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la gravità quantistica a </a:t>
            </a:r>
            <a:r>
              <a:rPr lang="it-IT" dirty="0" err="1" smtClean="0"/>
              <a:t>loop</a:t>
            </a:r>
            <a:r>
              <a:rPr lang="it-IT" dirty="0" smtClean="0"/>
              <a:t>, è lo spazio ad essere discreto, non il tempo, che a livello fondamentale non esiste…</a:t>
            </a:r>
          </a:p>
          <a:p>
            <a:r>
              <a:rPr lang="it-IT" dirty="0" smtClean="0"/>
              <a:t>per la matematica basata sul calcolo infinitesimale, il tempo ha la struttura dei reali, non dei naturali….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9696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Teorie </a:t>
            </a:r>
            <a:r>
              <a:rPr lang="it-IT" dirty="0" err="1" smtClean="0"/>
              <a:t>intenzionaliste</a:t>
            </a:r>
            <a:r>
              <a:rPr lang="it-IT" dirty="0" smtClean="0"/>
              <a:t> e </a:t>
            </a:r>
            <a:r>
              <a:rPr lang="it-IT" dirty="0" err="1" smtClean="0"/>
              <a:t>estensionaliste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del presente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le prime, l’</a:t>
            </a:r>
            <a:r>
              <a:rPr lang="it-IT" i="1" dirty="0" smtClean="0"/>
              <a:t>atto</a:t>
            </a:r>
            <a:r>
              <a:rPr lang="it-IT" dirty="0" smtClean="0"/>
              <a:t> del percepire il  presente non è esteso, ma il suo </a:t>
            </a:r>
            <a:r>
              <a:rPr lang="it-IT" i="1" dirty="0" smtClean="0"/>
              <a:t>contenuto</a:t>
            </a:r>
            <a:r>
              <a:rPr lang="it-IT" dirty="0" smtClean="0"/>
              <a:t>, l’intenzione dell’atto, lo è e si riferisce a </a:t>
            </a:r>
            <a:r>
              <a:rPr lang="it-IT" dirty="0" err="1" smtClean="0"/>
              <a:t>protenzioni</a:t>
            </a:r>
            <a:r>
              <a:rPr lang="it-IT" dirty="0" smtClean="0"/>
              <a:t> e anticipazioni</a:t>
            </a:r>
          </a:p>
          <a:p>
            <a:r>
              <a:rPr lang="it-IT" dirty="0" smtClean="0"/>
              <a:t>per le seconde, atto e suo contenuto (ovvero eventi fisici) sono estesi!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31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133350" y="274638"/>
            <a:ext cx="8553450" cy="1143000"/>
          </a:xfrm>
        </p:spPr>
        <p:txBody>
          <a:bodyPr>
            <a:normAutofit fontScale="90000"/>
          </a:bodyPr>
          <a:lstStyle/>
          <a:p>
            <a:r>
              <a:rPr lang="it-IT" altLang="it-IT" dirty="0" smtClean="0"/>
              <a:t>Il problema principale: l’esperienza </a:t>
            </a:r>
            <a:r>
              <a:rPr lang="it-IT" altLang="it-IT" dirty="0" smtClean="0"/>
              <a:t>del tempo </a:t>
            </a:r>
            <a:r>
              <a:rPr lang="it-IT" altLang="it-IT" dirty="0" smtClean="0"/>
              <a:t>è in </a:t>
            </a:r>
            <a:r>
              <a:rPr lang="it-IT" altLang="it-IT" dirty="0" smtClean="0"/>
              <a:t>conflitto con la fisica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350" y="2471104"/>
            <a:ext cx="8867775" cy="41624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3600" dirty="0" smtClean="0">
                <a:solidFill>
                  <a:srgbClr val="FF0000"/>
                </a:solidFill>
              </a:rPr>
              <a:t>    </a:t>
            </a:r>
            <a:r>
              <a:rPr lang="it-IT" sz="3600" b="1" dirty="0" smtClean="0">
                <a:solidFill>
                  <a:srgbClr val="FF0000"/>
                </a:solidFill>
              </a:rPr>
              <a:t>2.1 </a:t>
            </a:r>
            <a:r>
              <a:rPr lang="it-IT" sz="3600" b="1" dirty="0" smtClean="0">
                <a:solidFill>
                  <a:srgbClr val="FF0000"/>
                </a:solidFill>
              </a:rPr>
              <a:t>Solo il presente esiste  </a:t>
            </a:r>
          </a:p>
          <a:p>
            <a:pPr marL="0" indent="0">
              <a:buNone/>
              <a:defRPr/>
            </a:pPr>
            <a:r>
              <a:rPr lang="it-IT" sz="3600" dirty="0" smtClean="0">
                <a:solidFill>
                  <a:srgbClr val="FF0000"/>
                </a:solidFill>
              </a:rPr>
              <a:t>    2.2 Il presente «scorre» o «passa»</a:t>
            </a:r>
          </a:p>
          <a:p>
            <a:pPr marL="990600" indent="-990600">
              <a:buNone/>
              <a:defRPr/>
            </a:pPr>
            <a:r>
              <a:rPr lang="it-IT" sz="3600" dirty="0" smtClean="0">
                <a:solidFill>
                  <a:schemeClr val="tx2"/>
                </a:solidFill>
              </a:rPr>
              <a:t>    </a:t>
            </a:r>
          </a:p>
          <a:p>
            <a:pPr marL="0" indent="0" algn="just">
              <a:buNone/>
              <a:defRPr/>
            </a:pPr>
            <a:endParaRPr lang="it-IT" sz="3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it-IT" sz="3600" dirty="0" smtClean="0"/>
              <a:t>Per la fisica le </a:t>
            </a:r>
            <a:r>
              <a:rPr lang="it-IT" sz="3600" dirty="0" smtClean="0"/>
              <a:t>due </a:t>
            </a:r>
            <a:r>
              <a:rPr lang="it-IT" sz="3600" dirty="0" smtClean="0"/>
              <a:t>tesi sono false, perché il presente non esiste in modo oggettivo!</a:t>
            </a:r>
            <a:endParaRPr lang="it-IT" sz="4000" dirty="0"/>
          </a:p>
        </p:txBody>
      </p:sp>
      <p:sp>
        <p:nvSpPr>
          <p:cNvPr id="2" name="Parentesi graffa aperta 1"/>
          <p:cNvSpPr/>
          <p:nvPr/>
        </p:nvSpPr>
        <p:spPr>
          <a:xfrm>
            <a:off x="233362" y="2457450"/>
            <a:ext cx="219075" cy="1371601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Stella a 5 punte 3"/>
          <p:cNvSpPr/>
          <p:nvPr/>
        </p:nvSpPr>
        <p:spPr>
          <a:xfrm>
            <a:off x="5676900" y="2471104"/>
            <a:ext cx="561975" cy="504825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791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Piano di lavoro: filosofia, fisica e psicologia dell’istante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Osservazioni preliminari (come parliamo del tempo)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filosofia (metafisica)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fisica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nella coscienza del tempo</a:t>
            </a:r>
          </a:p>
        </p:txBody>
      </p:sp>
    </p:spTree>
    <p:extLst>
      <p:ext uri="{BB962C8B-B14F-4D97-AF65-F5344CB8AC3E}">
        <p14:creationId xmlns:p14="http://schemas.microsoft.com/office/powerpoint/2010/main" val="257148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dirty="0" smtClean="0"/>
              <a:t>1.1 Il tempo «fugge» e ci sfugge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250825" y="1981200"/>
            <a:ext cx="8642350" cy="4543425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it-IT" altLang="it-IT" dirty="0" smtClean="0"/>
              <a:t>Diciamo che fugge perché ne parliamo con metafore legate al movimento («vola», «scorre», «passa», «il passato si allontana», etc.)</a:t>
            </a:r>
          </a:p>
          <a:p>
            <a:pPr>
              <a:buFont typeface="Wingdings" pitchFamily="2" charset="2"/>
              <a:buChar char="ü"/>
            </a:pPr>
            <a:endParaRPr lang="it-IT" altLang="it-IT" dirty="0" smtClean="0"/>
          </a:p>
          <a:p>
            <a:pPr algn="just">
              <a:buFont typeface="Wingdings" pitchFamily="2" charset="2"/>
              <a:buChar char="ü"/>
            </a:pPr>
            <a:r>
              <a:rPr lang="it-IT" altLang="it-IT" dirty="0" smtClean="0"/>
              <a:t>Ci sfugge perché non riusciamo a definirlo né ad osservarlo, non è una cosa.</a:t>
            </a:r>
          </a:p>
          <a:p>
            <a:pPr marL="0" indent="0">
              <a:buNone/>
            </a:pPr>
            <a:endParaRPr lang="it-IT" altLang="it-IT" dirty="0" smtClean="0"/>
          </a:p>
          <a:p>
            <a:pPr algn="just">
              <a:buFont typeface="Wingdings" pitchFamily="2" charset="2"/>
              <a:buChar char="ü"/>
            </a:pPr>
            <a:r>
              <a:rPr lang="it-IT" altLang="it-IT" dirty="0" smtClean="0"/>
              <a:t>Riguarda i rapporti tra eventi (albero genealogico)</a:t>
            </a:r>
          </a:p>
        </p:txBody>
      </p:sp>
    </p:spTree>
    <p:extLst>
      <p:ext uri="{BB962C8B-B14F-4D97-AF65-F5344CB8AC3E}">
        <p14:creationId xmlns:p14="http://schemas.microsoft.com/office/powerpoint/2010/main" val="171593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748712" cy="1295400"/>
          </a:xfrm>
        </p:spPr>
        <p:txBody>
          <a:bodyPr>
            <a:normAutofit fontScale="90000"/>
          </a:bodyPr>
          <a:lstStyle/>
          <a:p>
            <a:r>
              <a:rPr lang="it-IT" altLang="it-IT" dirty="0" smtClean="0"/>
              <a:t>1.2 Due modi di parlare delle relazioni temporali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323850" y="1486690"/>
            <a:ext cx="8439150" cy="49751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altLang="it-IT" dirty="0" smtClean="0"/>
          </a:p>
          <a:p>
            <a:pPr marL="514350" indent="-514350" algn="just">
              <a:buFont typeface="Times New Roman" pitchFamily="18" charset="0"/>
              <a:buAutoNum type="arabicParenR"/>
            </a:pPr>
            <a:r>
              <a:rPr lang="it-IT" altLang="it-IT" dirty="0"/>
              <a:t>U</a:t>
            </a:r>
            <a:r>
              <a:rPr lang="it-IT" altLang="it-IT" dirty="0" smtClean="0"/>
              <a:t>no «statico» (basato sulla relazione di successione temporale “prima di”): tempo fisico, oggettivo</a:t>
            </a:r>
          </a:p>
          <a:p>
            <a:pPr marL="514350" indent="-514350">
              <a:buFont typeface="Times New Roman" pitchFamily="18" charset="0"/>
              <a:buAutoNum type="arabicParenR"/>
            </a:pPr>
            <a:endParaRPr lang="it-IT" altLang="it-IT" dirty="0" smtClean="0"/>
          </a:p>
          <a:p>
            <a:pPr marL="514350" indent="-514350" algn="just">
              <a:buFont typeface="Times New Roman" pitchFamily="18" charset="0"/>
              <a:buAutoNum type="arabicParenR"/>
            </a:pPr>
            <a:r>
              <a:rPr lang="it-IT" altLang="it-IT" dirty="0" smtClean="0"/>
              <a:t>Uno «dinamico», centrato su “passato presente e futuro”, che esprime la prospettiva temporale del parlante: tempo mentale</a:t>
            </a:r>
            <a:r>
              <a:rPr lang="it-IT" altLang="it-IT" dirty="0"/>
              <a:t> </a:t>
            </a:r>
            <a:r>
              <a:rPr lang="it-IT" altLang="it-IT" dirty="0" smtClean="0"/>
              <a:t>(dell’esperienza umana)</a:t>
            </a:r>
          </a:p>
        </p:txBody>
      </p:sp>
    </p:spTree>
    <p:extLst>
      <p:ext uri="{BB962C8B-B14F-4D97-AF65-F5344CB8AC3E}">
        <p14:creationId xmlns:p14="http://schemas.microsoft.com/office/powerpoint/2010/main" val="610940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Piano di lavoro: filosofia, fisica e psicologia dell’istante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Osservazioni preliminari (come parliamo del tempo)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filosofia (metafisica)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in fisica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presente nella coscienza del tempo</a:t>
            </a:r>
          </a:p>
        </p:txBody>
      </p:sp>
    </p:spTree>
    <p:extLst>
      <p:ext uri="{BB962C8B-B14F-4D97-AF65-F5344CB8AC3E}">
        <p14:creationId xmlns:p14="http://schemas.microsoft.com/office/powerpoint/2010/main" val="2049796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26"/>
          <p:cNvSpPr txBox="1">
            <a:spLocks noChangeArrowheads="1"/>
          </p:cNvSpPr>
          <p:nvPr/>
        </p:nvSpPr>
        <p:spPr bwMode="auto">
          <a:xfrm>
            <a:off x="457200" y="5334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/>
              <a:t> </a:t>
            </a:r>
          </a:p>
        </p:txBody>
      </p:sp>
      <p:pic>
        <p:nvPicPr>
          <p:cNvPr id="10243" name="Picture 1028" descr="st_august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3733800" cy="574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1029"/>
          <p:cNvSpPr txBox="1">
            <a:spLocks noChangeArrowheads="1"/>
          </p:cNvSpPr>
          <p:nvPr/>
        </p:nvSpPr>
        <p:spPr bwMode="auto">
          <a:xfrm>
            <a:off x="5334000" y="685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it-IT"/>
          </a:p>
        </p:txBody>
      </p:sp>
      <p:sp>
        <p:nvSpPr>
          <p:cNvPr id="10245" name="Text Box 1030"/>
          <p:cNvSpPr txBox="1">
            <a:spLocks noChangeArrowheads="1"/>
          </p:cNvSpPr>
          <p:nvPr/>
        </p:nvSpPr>
        <p:spPr bwMode="auto">
          <a:xfrm>
            <a:off x="4419600" y="838200"/>
            <a:ext cx="4343400" cy="550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sz="3200" dirty="0" smtClean="0"/>
              <a:t>2.1 Il </a:t>
            </a:r>
            <a:r>
              <a:rPr lang="it-IT" altLang="it-IT" sz="3200" dirty="0"/>
              <a:t>presente “uno e trino”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dirty="0"/>
              <a:t>“…né futuro né passato esistono, e solo impropriamente si dice che i tempi sono tre, passato presente e futuro, ma più corretto sarebbe forse dire che </a:t>
            </a:r>
            <a:r>
              <a:rPr lang="it-IT" altLang="it-IT" b="1" dirty="0"/>
              <a:t>i tempi sono tre in questo senso: presente di ciò che è passato [memoria], presente di ciò che è presente [percezione], e presente di ciò che è futuro [anticipazione]</a:t>
            </a:r>
            <a:r>
              <a:rPr lang="it-IT" altLang="it-IT" dirty="0"/>
              <a:t>”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i="1" dirty="0"/>
              <a:t>Confessioni</a:t>
            </a:r>
            <a:r>
              <a:rPr lang="it-IT" altLang="it-IT" dirty="0"/>
              <a:t>, XI libro, 397 </a:t>
            </a:r>
            <a:r>
              <a:rPr lang="it-IT" altLang="it-IT" dirty="0" err="1"/>
              <a:t>dC</a:t>
            </a:r>
            <a:endParaRPr lang="en-US" altLang="it-IT" dirty="0"/>
          </a:p>
        </p:txBody>
      </p:sp>
      <p:sp>
        <p:nvSpPr>
          <p:cNvPr id="10246" name="Text Box 1031"/>
          <p:cNvSpPr txBox="1">
            <a:spLocks noChangeArrowheads="1"/>
          </p:cNvSpPr>
          <p:nvPr/>
        </p:nvSpPr>
        <p:spPr bwMode="auto">
          <a:xfrm>
            <a:off x="762000" y="6400800"/>
            <a:ext cx="297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600"/>
              <a:t>Ritratto da Botticelli, Firenze</a:t>
            </a:r>
            <a:endParaRPr lang="en-US" altLang="it-IT" sz="1600"/>
          </a:p>
        </p:txBody>
      </p:sp>
    </p:spTree>
    <p:extLst>
      <p:ext uri="{BB962C8B-B14F-4D97-AF65-F5344CB8AC3E}">
        <p14:creationId xmlns:p14="http://schemas.microsoft.com/office/powerpoint/2010/main" val="1636812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it-IT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4343400" y="6858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it-IT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5257800" y="1371600"/>
            <a:ext cx="35814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dirty="0"/>
              <a:t>“Solo il presente esiste in natura: gli eventi passati esistono solo nella memoria, ma gli eventi futuri non esistono affatto, il futuro essendo null’altro che una finzione della </a:t>
            </a:r>
            <a:r>
              <a:rPr lang="it-IT" altLang="it-IT" dirty="0" smtClean="0"/>
              <a:t>mente…”</a:t>
            </a:r>
            <a:endParaRPr lang="it-IT" altLang="it-IT" dirty="0"/>
          </a:p>
          <a:p>
            <a:pPr eaLnBrk="1" hangingPunct="1">
              <a:spcBef>
                <a:spcPct val="50000"/>
              </a:spcBef>
            </a:pPr>
            <a:r>
              <a:rPr lang="it-IT" altLang="it-IT" dirty="0"/>
              <a:t>Hobbes, </a:t>
            </a:r>
            <a:r>
              <a:rPr lang="it-IT" altLang="it-IT" i="1" dirty="0"/>
              <a:t>Il Leviatano</a:t>
            </a:r>
            <a:r>
              <a:rPr lang="it-IT" altLang="it-IT" dirty="0"/>
              <a:t>, I, 3, 1660</a:t>
            </a:r>
            <a:endParaRPr lang="en-US" altLang="it-IT" dirty="0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2706688" y="1520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pic>
        <p:nvPicPr>
          <p:cNvPr id="11270" name="Picture 9" descr="Hobbes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4800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65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1374</Words>
  <Application>Microsoft Macintosh PowerPoint</Application>
  <PresentationFormat>Presentazione su schermo (4:3)</PresentationFormat>
  <Paragraphs>132</Paragraphs>
  <Slides>23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L’attimo presente tra filosofia, fisica e fenomenologia del tempo</vt:lpstr>
      <vt:lpstr>La consapevolezza del passaggio del tempo è tipica dell’essere umano</vt:lpstr>
      <vt:lpstr>Il problema principale: l’esperienza del tempo è in conflitto con la fisica</vt:lpstr>
      <vt:lpstr>Piano di lavoro: filosofia, fisica e psicologia dell’istante</vt:lpstr>
      <vt:lpstr>1.1 Il tempo «fugge» e ci sfugge</vt:lpstr>
      <vt:lpstr>1.2 Due modi di parlare delle relazioni temporali</vt:lpstr>
      <vt:lpstr>Piano di lavoro: filosofia, fisica e psicologia dell’istante</vt:lpstr>
      <vt:lpstr>Presentazione di PowerPoint</vt:lpstr>
      <vt:lpstr>Presentazione di PowerPoint</vt:lpstr>
      <vt:lpstr>Presentazione di PowerPoint</vt:lpstr>
      <vt:lpstr>Le citazioni potrebbero proseguire...</vt:lpstr>
      <vt:lpstr>Un prima evidenza</vt:lpstr>
      <vt:lpstr>Il ragionamento di Einstein </vt:lpstr>
      <vt:lpstr>Presentazione di PowerPoint</vt:lpstr>
      <vt:lpstr>Presentazione di PowerPoint</vt:lpstr>
      <vt:lpstr>Alcuni dati…</vt:lpstr>
      <vt:lpstr>Piano di lavoro: filosofia, fisica e psicologia dell’istante</vt:lpstr>
      <vt:lpstr>Il presentismo è in conflitto con l’esperienza del tempo</vt:lpstr>
      <vt:lpstr>Il presente fenomenologico è esteso e implica una durata</vt:lpstr>
      <vt:lpstr>Anticipazione dell’esperienza e percezione</vt:lpstr>
      <vt:lpstr>Conflitto con il presentismo</vt:lpstr>
      <vt:lpstr>Quantum gravity in support?</vt:lpstr>
      <vt:lpstr>Teorie intenzionaliste e estensionaliste del presente</vt:lpstr>
    </vt:vector>
  </TitlesOfParts>
  <Company>roma3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presentismo e la fenomenologia del tempo</dc:title>
  <dc:creator>Mauro Dorato</dc:creator>
  <cp:lastModifiedBy>Mauro Dorato</cp:lastModifiedBy>
  <cp:revision>19</cp:revision>
  <dcterms:created xsi:type="dcterms:W3CDTF">2014-03-05T10:30:39Z</dcterms:created>
  <dcterms:modified xsi:type="dcterms:W3CDTF">2014-03-10T08:54:24Z</dcterms:modified>
</cp:coreProperties>
</file>